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692" r:id="rId1"/>
  </p:sldMasterIdLst>
  <p:notesMasterIdLst>
    <p:notesMasterId r:id="rId14"/>
  </p:notesMasterIdLst>
  <p:handoutMasterIdLst>
    <p:handoutMasterId r:id="rId15"/>
  </p:handoutMasterIdLst>
  <p:sldIdLst>
    <p:sldId id="991" r:id="rId2"/>
    <p:sldId id="1345" r:id="rId3"/>
    <p:sldId id="1302" r:id="rId4"/>
    <p:sldId id="1439" r:id="rId5"/>
    <p:sldId id="1440" r:id="rId6"/>
    <p:sldId id="1442" r:id="rId7"/>
    <p:sldId id="1443" r:id="rId8"/>
    <p:sldId id="1441" r:id="rId9"/>
    <p:sldId id="1444" r:id="rId10"/>
    <p:sldId id="1445" r:id="rId11"/>
    <p:sldId id="1447" r:id="rId12"/>
    <p:sldId id="1446" r:id="rId13"/>
  </p:sldIdLst>
  <p:sldSz cx="12192000" cy="6858000"/>
  <p:notesSz cx="7104063" cy="10234613"/>
  <p:custDataLst>
    <p:tags r:id="rId16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kikawa Aisaka" initials="YA" lastIdx="1" clrIdx="0">
    <p:extLst>
      <p:ext uri="{19B8F6BF-5375-455C-9EA6-DF929625EA0E}">
        <p15:presenceInfo xmlns:p15="http://schemas.microsoft.com/office/powerpoint/2012/main" userId="6ae68ed347c50f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1F4E79"/>
    <a:srgbClr val="6087CE"/>
    <a:srgbClr val="F8CBAD"/>
    <a:srgbClr val="AAAAAA"/>
    <a:srgbClr val="D6DCE5"/>
    <a:srgbClr val="7395D3"/>
    <a:srgbClr val="93ADDD"/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2061" autoAdjust="0"/>
  </p:normalViewPr>
  <p:slideViewPr>
    <p:cSldViewPr>
      <p:cViewPr varScale="1">
        <p:scale>
          <a:sx n="91" d="100"/>
          <a:sy n="91" d="100"/>
        </p:scale>
        <p:origin x="518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0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kikawa Aisaka" userId="6ae68ed347c50f6f" providerId="LiveId" clId="{B3C361E3-1915-4695-9274-74761261D539}"/>
    <pc:docChg chg="modSld">
      <pc:chgData name="Yukikawa Aisaka" userId="6ae68ed347c50f6f" providerId="LiveId" clId="{B3C361E3-1915-4695-9274-74761261D539}" dt="2025-02-18T12:37:13.146" v="302" actId="20577"/>
      <pc:docMkLst>
        <pc:docMk/>
      </pc:docMkLst>
      <pc:sldChg chg="modNotesTx">
        <pc:chgData name="Yukikawa Aisaka" userId="6ae68ed347c50f6f" providerId="LiveId" clId="{B3C361E3-1915-4695-9274-74761261D539}" dt="2025-02-18T12:37:13.146" v="302" actId="20577"/>
        <pc:sldMkLst>
          <pc:docMk/>
          <pc:sldMk cId="3923214469" sldId="1409"/>
        </pc:sldMkLst>
      </pc:sldChg>
    </pc:docChg>
  </pc:docChgLst>
  <pc:docChgLst>
    <pc:chgData name="Yukikawa Aisaka" userId="6ae68ed347c50f6f" providerId="LiveId" clId="{86BFFB04-F3EE-4D42-B204-F74FAF1A8D5A}"/>
    <pc:docChg chg="delSld modSld">
      <pc:chgData name="Yukikawa Aisaka" userId="6ae68ed347c50f6f" providerId="LiveId" clId="{86BFFB04-F3EE-4D42-B204-F74FAF1A8D5A}" dt="2025-02-11T15:21:19.222" v="604" actId="20577"/>
      <pc:docMkLst>
        <pc:docMk/>
      </pc:docMkLst>
      <pc:sldChg chg="modSp">
        <pc:chgData name="Yukikawa Aisaka" userId="6ae68ed347c50f6f" providerId="LiveId" clId="{86BFFB04-F3EE-4D42-B204-F74FAF1A8D5A}" dt="2025-02-11T10:40:06.563" v="321" actId="14100"/>
        <pc:sldMkLst>
          <pc:docMk/>
          <pc:sldMk cId="3996734637" sldId="991"/>
        </pc:sldMkLst>
        <pc:spChg chg="mod">
          <ac:chgData name="Yukikawa Aisaka" userId="6ae68ed347c50f6f" providerId="LiveId" clId="{86BFFB04-F3EE-4D42-B204-F74FAF1A8D5A}" dt="2025-02-11T10:40:06.563" v="321" actId="14100"/>
          <ac:spMkLst>
            <pc:docMk/>
            <pc:sldMk cId="3996734637" sldId="991"/>
            <ac:spMk id="2" creationId="{00000000-0000-0000-0000-000000000000}"/>
          </ac:spMkLst>
        </pc:spChg>
      </pc:sldChg>
      <pc:sldChg chg="modNotesTx">
        <pc:chgData name="Yukikawa Aisaka" userId="6ae68ed347c50f6f" providerId="LiveId" clId="{86BFFB04-F3EE-4D42-B204-F74FAF1A8D5A}" dt="2025-02-11T15:21:19.222" v="604" actId="20577"/>
        <pc:sldMkLst>
          <pc:docMk/>
          <pc:sldMk cId="1751135191" sldId="1343"/>
        </pc:sldMkLst>
      </pc:sldChg>
      <pc:sldChg chg="modNotesTx">
        <pc:chgData name="Yukikawa Aisaka" userId="6ae68ed347c50f6f" providerId="LiveId" clId="{86BFFB04-F3EE-4D42-B204-F74FAF1A8D5A}" dt="2025-02-11T11:07:10.969" v="459" actId="20577"/>
        <pc:sldMkLst>
          <pc:docMk/>
          <pc:sldMk cId="2228935864" sldId="1358"/>
        </pc:sldMkLst>
      </pc:sldChg>
      <pc:sldChg chg="modSp mod">
        <pc:chgData name="Yukikawa Aisaka" userId="6ae68ed347c50f6f" providerId="LiveId" clId="{86BFFB04-F3EE-4D42-B204-F74FAF1A8D5A}" dt="2025-02-11T11:33:32.714" v="461" actId="20577"/>
        <pc:sldMkLst>
          <pc:docMk/>
          <pc:sldMk cId="3993050931" sldId="1383"/>
        </pc:sldMkLst>
        <pc:spChg chg="mod">
          <ac:chgData name="Yukikawa Aisaka" userId="6ae68ed347c50f6f" providerId="LiveId" clId="{86BFFB04-F3EE-4D42-B204-F74FAF1A8D5A}" dt="2025-02-11T11:33:32.714" v="461" actId="20577"/>
          <ac:spMkLst>
            <pc:docMk/>
            <pc:sldMk cId="3993050931" sldId="1383"/>
            <ac:spMk id="4" creationId="{D58020BE-A87F-64F3-DB02-09355DFB2299}"/>
          </ac:spMkLst>
        </pc:spChg>
      </pc:sldChg>
      <pc:sldChg chg="modSp mod">
        <pc:chgData name="Yukikawa Aisaka" userId="6ae68ed347c50f6f" providerId="LiveId" clId="{86BFFB04-F3EE-4D42-B204-F74FAF1A8D5A}" dt="2025-02-11T12:48:15.420" v="466" actId="14100"/>
        <pc:sldMkLst>
          <pc:docMk/>
          <pc:sldMk cId="1834693409" sldId="1384"/>
        </pc:sldMkLst>
        <pc:picChg chg="mod">
          <ac:chgData name="Yukikawa Aisaka" userId="6ae68ed347c50f6f" providerId="LiveId" clId="{86BFFB04-F3EE-4D42-B204-F74FAF1A8D5A}" dt="2025-02-11T12:48:15.420" v="466" actId="14100"/>
          <ac:picMkLst>
            <pc:docMk/>
            <pc:sldMk cId="1834693409" sldId="1384"/>
            <ac:picMk id="9" creationId="{19597F76-B5C9-D419-42B0-0247B3E6941B}"/>
          </ac:picMkLst>
        </pc:picChg>
      </pc:sldChg>
      <pc:sldChg chg="modSp mod">
        <pc:chgData name="Yukikawa Aisaka" userId="6ae68ed347c50f6f" providerId="LiveId" clId="{86BFFB04-F3EE-4D42-B204-F74FAF1A8D5A}" dt="2025-02-07T12:33:40.563" v="318" actId="20577"/>
        <pc:sldMkLst>
          <pc:docMk/>
          <pc:sldMk cId="472936057" sldId="1395"/>
        </pc:sldMkLst>
        <pc:spChg chg="mod">
          <ac:chgData name="Yukikawa Aisaka" userId="6ae68ed347c50f6f" providerId="LiveId" clId="{86BFFB04-F3EE-4D42-B204-F74FAF1A8D5A}" dt="2025-02-07T12:33:40.563" v="318" actId="20577"/>
          <ac:spMkLst>
            <pc:docMk/>
            <pc:sldMk cId="472936057" sldId="1395"/>
            <ac:spMk id="4" creationId="{FDF78851-B973-BA14-9C26-32161C3246AE}"/>
          </ac:spMkLst>
        </pc:spChg>
        <pc:picChg chg="mod ord">
          <ac:chgData name="Yukikawa Aisaka" userId="6ae68ed347c50f6f" providerId="LiveId" clId="{86BFFB04-F3EE-4D42-B204-F74FAF1A8D5A}" dt="2025-02-07T12:33:25.274" v="261" actId="1035"/>
          <ac:picMkLst>
            <pc:docMk/>
            <pc:sldMk cId="472936057" sldId="1395"/>
            <ac:picMk id="18" creationId="{4043CFA8-BFE7-6E9C-CBF6-C7A89C6A21BE}"/>
          </ac:picMkLst>
        </pc:picChg>
      </pc:sldChg>
      <pc:sldChg chg="modSp mod">
        <pc:chgData name="Yukikawa Aisaka" userId="6ae68ed347c50f6f" providerId="LiveId" clId="{86BFFB04-F3EE-4D42-B204-F74FAF1A8D5A}" dt="2025-02-07T12:33:57.795" v="319" actId="20577"/>
        <pc:sldMkLst>
          <pc:docMk/>
          <pc:sldMk cId="2957439691" sldId="1397"/>
        </pc:sldMkLst>
        <pc:spChg chg="mod">
          <ac:chgData name="Yukikawa Aisaka" userId="6ae68ed347c50f6f" providerId="LiveId" clId="{86BFFB04-F3EE-4D42-B204-F74FAF1A8D5A}" dt="2025-02-07T12:33:57.795" v="319" actId="20577"/>
          <ac:spMkLst>
            <pc:docMk/>
            <pc:sldMk cId="2957439691" sldId="1397"/>
            <ac:spMk id="4" creationId="{A7A26610-D3D0-096B-8C71-D5E4A43502D5}"/>
          </ac:spMkLst>
        </pc:spChg>
      </pc:sldChg>
      <pc:sldChg chg="del">
        <pc:chgData name="Yukikawa Aisaka" userId="6ae68ed347c50f6f" providerId="LiveId" clId="{86BFFB04-F3EE-4D42-B204-F74FAF1A8D5A}" dt="2025-02-07T12:31:39.660" v="240" actId="47"/>
        <pc:sldMkLst>
          <pc:docMk/>
          <pc:sldMk cId="2297650625" sldId="1408"/>
        </pc:sldMkLst>
      </pc:sldChg>
      <pc:sldChg chg="addSp modSp mod">
        <pc:chgData name="Yukikawa Aisaka" userId="6ae68ed347c50f6f" providerId="LiveId" clId="{86BFFB04-F3EE-4D42-B204-F74FAF1A8D5A}" dt="2025-02-07T09:37:43.452" v="239" actId="1076"/>
        <pc:sldMkLst>
          <pc:docMk/>
          <pc:sldMk cId="3100589551" sldId="1426"/>
        </pc:sldMkLst>
        <pc:spChg chg="mod">
          <ac:chgData name="Yukikawa Aisaka" userId="6ae68ed347c50f6f" providerId="LiveId" clId="{86BFFB04-F3EE-4D42-B204-F74FAF1A8D5A}" dt="2025-02-07T09:37:28.310" v="236" actId="20577"/>
          <ac:spMkLst>
            <pc:docMk/>
            <pc:sldMk cId="3100589551" sldId="1426"/>
            <ac:spMk id="4" creationId="{A8D60CC8-5E14-8F67-6979-30F5353B6080}"/>
          </ac:spMkLst>
        </pc:spChg>
        <pc:picChg chg="add mod">
          <ac:chgData name="Yukikawa Aisaka" userId="6ae68ed347c50f6f" providerId="LiveId" clId="{86BFFB04-F3EE-4D42-B204-F74FAF1A8D5A}" dt="2025-02-07T09:37:43.452" v="239" actId="1076"/>
          <ac:picMkLst>
            <pc:docMk/>
            <pc:sldMk cId="3100589551" sldId="1426"/>
            <ac:picMk id="7" creationId="{81AC5643-C7EF-D418-7849-A0C34DC49EC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6986AD7-BCFE-41E2-85C2-63CA0182296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0865B6C-89BC-4D10-A86C-A87CFA927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1744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A384865-8690-4E08-BA51-22CA363A3BE8}" type="datetime1">
              <a:rPr lang="zh-CN" altLang="en-US"/>
              <a:pPr>
                <a:defRPr/>
              </a:pPr>
              <a:t>2025/6/20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9075" tIns="49538" rIns="99075" bIns="49538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88412EE-440F-428C-82E8-07BCEF1961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4496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pitchFamily="-106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pitchFamily="-106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pitchFamily="-106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pitchFamily="-106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pitchFamily="-106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223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98518-2099-D19A-0B01-D0600C40C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706F75-BED0-0B3B-6AE4-2D381DF7F0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51727B4-DEAB-B79F-79E2-DFB5D4F00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以具体的论文为例说明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EF8A91-91AE-A2F2-BEB9-229ABFCEA0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661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E0C5F-47F6-2424-715D-31FC008DB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E7B4319-8A29-BF5C-B771-265604C8F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CD242C-95D9-7DBF-6930-C7E557F9F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以具体的论文为例说明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8C33E7-79BA-09BD-E974-295689F17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197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BBF7B-204B-3D8A-82B7-2EC34DC76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758E6C-916B-02F8-EE30-86BE4F85C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B64E4B-CF23-1E54-B22A-7DFC73AA2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Tajwar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Fahim, et al. "Preference fine-tuning of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llms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should leverage suboptimal, on-policy data."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arXiv:2404.14367</a:t>
            </a:r>
            <a:r>
              <a:rPr lang="en-US" altLang="zh-CN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EA3880-1573-A44A-D584-C0CAC5E727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89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14948-A5F5-A779-0F3C-348788B4A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CBB611-3E07-92F8-4EEF-2D77AFA5CF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21F1E6C-CA39-F362-6E1F-2807CDA6F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A63006-FE08-BBEC-6348-3205C25B8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970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RLHF: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Ouyang, Long, et al. "Training language models to follow instructions with human feedback."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35 (2022): 27730-27744.</a:t>
            </a:r>
          </a:p>
          <a:p>
            <a:r>
              <a:rPr lang="en-US" altLang="zh-CN" dirty="0"/>
              <a:t>RLHF workflow: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Dong, Hanze, et al. "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Rlhf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workflow: From reward modeling to online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rlhf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arXiv:2405.07863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5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B773E-A2DA-80E4-614B-885484419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30D084-9422-579F-531E-5961E6FC3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D568F3-EDE0-FC1D-E3B7-ADF1F39AB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5E13EC-2B22-A55B-4A08-18B53FEF6B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582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DD306-64A4-E62D-1A52-23E93C9FC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5737EE-7223-6034-8FC8-B464C8E5B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CCEF88E-45ED-2A46-5FD9-00C8432F3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DPO: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Rafailov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Rafael, et al. "Direct preference optimization: Your language model is secretly a reward model."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36 (2023): 53728-53741.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145712-60E8-FC60-509D-15B3D5CED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439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3DD25-4374-0A67-4FE5-783845778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C5864E-F7C1-0B0A-DDDE-FEF028E2B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85423AB-EE7B-6550-F8A2-620B2F1FD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BD032E-C497-DF04-0EE0-54B530BDE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433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6AF64-6A5F-A877-FF86-5CA3B35FF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B9F9E5-8713-AF6E-C253-88E355AE22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D7929B-E9C1-28C2-F22F-888163C8C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Beta-DPO: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Wu,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Junkang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"$\beta $-DPO: Direct Preference Optimization with Dynamic $\beta$."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37 (2024): 129944-129966.</a:t>
            </a:r>
            <a:b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Dr.DPO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Wu,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Junkang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"Towards robust alignment of language models: Distributionally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robustifying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direct preference optimization."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arXiv:2407.07880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(2024).</a:t>
            </a:r>
            <a:b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Cal-DPO: Xiao, Teng, et al. "Cal-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dpo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Calibrated direct preference optimization for language model alignment."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arXiv:2412.14516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(2024).</a:t>
            </a:r>
            <a:b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DPO with an offset: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Amini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Afra, Tim Vieira, and Ryan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Cotterell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"Direct preference optimization with an offset."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arXiv:2402.10571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BA5ECC-71F2-1FCD-F523-2D8C512944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1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F07F4-805D-FF86-04D5-0827F85A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987D34-A5E7-8995-C390-4EDFC5449F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296BE90-CEA9-4631-E118-08B1F5521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SimPO</a:t>
            </a:r>
            <a:r>
              <a:rPr lang="en-US" altLang="zh-CN" dirty="0"/>
              <a:t>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Meng, Yu,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Mengzhou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Xia,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Danqi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Chen. "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Simpo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Simple preference optimization with a reference-free reward."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37 (2024): 124198-124235.</a:t>
            </a:r>
            <a:b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SimPER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Xiao, Teng, et al. "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SimPER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Minimalist Approach to Preference Alignment without Hyperparameters."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arXiv:2502.00883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BD92C5-2AFD-36F2-02BC-DCDEBC438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377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970EE-68DB-D4CB-D74D-8010FA725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C18AC2-6EE2-5912-70C1-27DC47EDE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B1207E-7F95-8C0B-E8C1-6C716FFCF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SPIN: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Zixiang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"Self-play fine-tuning converts weak language models to strong language models."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arXiv:2401.01335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2C9D1E-278F-847E-FDF0-65A33ACDB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202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2700" y="1"/>
            <a:ext cx="12192000" cy="8985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5" name="组合 6"/>
          <p:cNvGrpSpPr>
            <a:grpSpLocks/>
          </p:cNvGrpSpPr>
          <p:nvPr userDrawn="1"/>
        </p:nvGrpSpPr>
        <p:grpSpPr bwMode="auto">
          <a:xfrm>
            <a:off x="0" y="6551614"/>
            <a:ext cx="12202584" cy="306387"/>
            <a:chOff x="670" y="6570913"/>
            <a:chExt cx="9152857" cy="306000"/>
          </a:xfrm>
        </p:grpSpPr>
        <p:sp>
          <p:nvSpPr>
            <p:cNvPr id="6" name="矩形 5"/>
            <p:cNvSpPr/>
            <p:nvPr/>
          </p:nvSpPr>
          <p:spPr>
            <a:xfrm>
              <a:off x="670" y="6570913"/>
              <a:ext cx="4580398" cy="306000"/>
            </a:xfrm>
            <a:prstGeom prst="rect">
              <a:avLst/>
            </a:prstGeom>
            <a:solidFill>
              <a:srgbClr val="608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7" name="组合 8"/>
            <p:cNvGrpSpPr>
              <a:grpSpLocks/>
            </p:cNvGrpSpPr>
            <p:nvPr userDrawn="1"/>
          </p:nvGrpSpPr>
          <p:grpSpPr bwMode="auto">
            <a:xfrm>
              <a:off x="180200" y="6570913"/>
              <a:ext cx="8973327" cy="306000"/>
              <a:chOff x="180200" y="6570913"/>
              <a:chExt cx="8973327" cy="306000"/>
            </a:xfrm>
          </p:grpSpPr>
          <p:sp>
            <p:nvSpPr>
              <p:cNvPr id="8" name="文本框 10"/>
              <p:cNvSpPr txBox="1">
                <a:spLocks noChangeArrowheads="1"/>
              </p:cNvSpPr>
              <p:nvPr/>
            </p:nvSpPr>
            <p:spPr bwMode="auto">
              <a:xfrm>
                <a:off x="180200" y="6602623"/>
                <a:ext cx="4222851" cy="2459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Anhui Province Key Lab. of Big Data Analysis and Application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581068" y="6570913"/>
                <a:ext cx="4572459" cy="306000"/>
              </a:xfrm>
              <a:prstGeom prst="rect">
                <a:avLst/>
              </a:prstGeom>
              <a:solidFill>
                <a:srgbClr val="99B2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640114"/>
            <a:ext cx="9144000" cy="1869849"/>
          </a:xfrm>
        </p:spPr>
        <p:txBody>
          <a:bodyPr anchor="b"/>
          <a:lstStyle>
            <a:lvl1pPr algn="ctr">
              <a:defRPr sz="45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99581"/>
            <a:ext cx="9144000" cy="1198562"/>
          </a:xfrm>
        </p:spPr>
        <p:txBody>
          <a:bodyPr/>
          <a:lstStyle>
            <a:lvl1pPr marL="0" indent="0" algn="ctr">
              <a:buNone/>
              <a:defRPr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441951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53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8F0FB-65C1-420C-ADA9-46DE709541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69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87CC26-430F-4D8E-BCFF-73848F2117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584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433DE-DFB0-4BEE-9950-77FB19784F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6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0F8BF3-669A-4E2B-80B8-61B36B3EE9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42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"/>
            <a:ext cx="12192000" cy="898525"/>
          </a:xfrm>
          <a:prstGeom prst="rect">
            <a:avLst/>
          </a:prstGeom>
          <a:solidFill>
            <a:srgbClr val="191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4" name="组合 6"/>
          <p:cNvGrpSpPr>
            <a:grpSpLocks/>
          </p:cNvGrpSpPr>
          <p:nvPr userDrawn="1"/>
        </p:nvGrpSpPr>
        <p:grpSpPr bwMode="auto">
          <a:xfrm>
            <a:off x="0" y="6551614"/>
            <a:ext cx="12202584" cy="306387"/>
            <a:chOff x="670" y="6570913"/>
            <a:chExt cx="9152857" cy="306000"/>
          </a:xfrm>
        </p:grpSpPr>
        <p:sp>
          <p:nvSpPr>
            <p:cNvPr id="5" name="矩形 4"/>
            <p:cNvSpPr/>
            <p:nvPr/>
          </p:nvSpPr>
          <p:spPr>
            <a:xfrm>
              <a:off x="670" y="6570913"/>
              <a:ext cx="4580398" cy="306000"/>
            </a:xfrm>
            <a:prstGeom prst="rect">
              <a:avLst/>
            </a:prstGeom>
            <a:solidFill>
              <a:srgbClr val="608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" name="组合 8"/>
            <p:cNvGrpSpPr>
              <a:grpSpLocks/>
            </p:cNvGrpSpPr>
            <p:nvPr userDrawn="1"/>
          </p:nvGrpSpPr>
          <p:grpSpPr bwMode="auto">
            <a:xfrm>
              <a:off x="710354" y="6570913"/>
              <a:ext cx="8443173" cy="306000"/>
              <a:chOff x="710354" y="6570913"/>
              <a:chExt cx="8443173" cy="306000"/>
            </a:xfrm>
          </p:grpSpPr>
          <p:sp>
            <p:nvSpPr>
              <p:cNvPr id="7" name="文本框 10"/>
              <p:cNvSpPr txBox="1">
                <a:spLocks noChangeArrowheads="1"/>
              </p:cNvSpPr>
              <p:nvPr/>
            </p:nvSpPr>
            <p:spPr bwMode="auto">
              <a:xfrm>
                <a:off x="710354" y="6602623"/>
                <a:ext cx="3210247" cy="247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581068" y="6570913"/>
                <a:ext cx="4572459" cy="306000"/>
              </a:xfrm>
              <a:prstGeom prst="rect">
                <a:avLst/>
              </a:prstGeom>
              <a:solidFill>
                <a:srgbClr val="99B2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98524"/>
          </a:xfrm>
          <a:solidFill>
            <a:schemeClr val="accent5">
              <a:lumMod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10822518" y="6566308"/>
            <a:ext cx="641349" cy="276999"/>
          </a:xfrm>
        </p:spPr>
        <p:txBody>
          <a:bodyPr rIns="0">
            <a:spAutoFit/>
          </a:bodyPr>
          <a:lstStyle>
            <a:lvl1pPr>
              <a:defRPr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B6C63437-A4DD-47E2-B39F-B4494D074D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3872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900113"/>
            <a:ext cx="12192000" cy="468312"/>
          </a:xfrm>
          <a:prstGeom prst="rect">
            <a:avLst/>
          </a:prstGeom>
          <a:solidFill>
            <a:srgbClr val="2626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900113"/>
          </a:xfrm>
          <a:prstGeom prst="rect">
            <a:avLst/>
          </a:prstGeom>
          <a:solidFill>
            <a:srgbClr val="191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6" name="组合 6"/>
          <p:cNvGrpSpPr>
            <a:grpSpLocks/>
          </p:cNvGrpSpPr>
          <p:nvPr userDrawn="1"/>
        </p:nvGrpSpPr>
        <p:grpSpPr bwMode="auto">
          <a:xfrm>
            <a:off x="0" y="6551614"/>
            <a:ext cx="12202584" cy="306387"/>
            <a:chOff x="670" y="6570913"/>
            <a:chExt cx="9152857" cy="306000"/>
          </a:xfrm>
        </p:grpSpPr>
        <p:sp>
          <p:nvSpPr>
            <p:cNvPr id="7" name="矩形 6"/>
            <p:cNvSpPr/>
            <p:nvPr/>
          </p:nvSpPr>
          <p:spPr>
            <a:xfrm>
              <a:off x="670" y="6570913"/>
              <a:ext cx="4580398" cy="306000"/>
            </a:xfrm>
            <a:prstGeom prst="rect">
              <a:avLst/>
            </a:prstGeom>
            <a:solidFill>
              <a:srgbClr val="608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8" name="组合 8"/>
            <p:cNvGrpSpPr>
              <a:grpSpLocks/>
            </p:cNvGrpSpPr>
            <p:nvPr userDrawn="1"/>
          </p:nvGrpSpPr>
          <p:grpSpPr bwMode="auto">
            <a:xfrm>
              <a:off x="710354" y="6570913"/>
              <a:ext cx="8443173" cy="306000"/>
              <a:chOff x="710354" y="6570913"/>
              <a:chExt cx="8443173" cy="306000"/>
            </a:xfrm>
          </p:grpSpPr>
          <p:sp>
            <p:nvSpPr>
              <p:cNvPr id="9" name="文本框 11"/>
              <p:cNvSpPr txBox="1">
                <a:spLocks noChangeArrowheads="1"/>
              </p:cNvSpPr>
              <p:nvPr/>
            </p:nvSpPr>
            <p:spPr bwMode="auto">
              <a:xfrm>
                <a:off x="710354" y="6602623"/>
                <a:ext cx="3210247" cy="247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581068" y="6570913"/>
                <a:ext cx="4572459" cy="306000"/>
              </a:xfrm>
              <a:prstGeom prst="rect">
                <a:avLst/>
              </a:prstGeom>
              <a:solidFill>
                <a:srgbClr val="99B2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900000"/>
          </a:xfrm>
          <a:solidFill>
            <a:schemeClr val="accent5">
              <a:lumMod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2"/>
          </p:nvPr>
        </p:nvSpPr>
        <p:spPr>
          <a:xfrm>
            <a:off x="1" y="900000"/>
            <a:ext cx="12191999" cy="468000"/>
          </a:xfrm>
          <a:solidFill>
            <a:srgbClr val="6087CE"/>
          </a:solidFill>
        </p:spPr>
        <p:txBody>
          <a:bodyPr anchor="ctr">
            <a:noAutofit/>
          </a:bodyPr>
          <a:lstStyle>
            <a:lvl1pPr>
              <a:defRPr lang="zh-CN" altLang="en-US" sz="2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10822518" y="6566308"/>
            <a:ext cx="641349" cy="276999"/>
          </a:xfrm>
        </p:spPr>
        <p:txBody>
          <a:bodyPr rIns="0">
            <a:spAutoFit/>
          </a:bodyPr>
          <a:lstStyle>
            <a:lvl1pPr>
              <a:defRPr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CA9E03CA-CF4F-4DC5-A3DC-9C3233798D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4889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2784001" y="2088001"/>
            <a:ext cx="5265159" cy="1015663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6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6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97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63E3AA-87E2-4607-9805-51DA839457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19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1D9C9-93D1-480F-B60C-58F2DB796E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722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BED21F-6F7A-4E7E-9B63-E0FFA0FF8F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459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B7C782-C965-4D91-A31D-33CC2DAACEF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92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597BDF-6D92-4B61-9FF0-D9AE005D80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542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784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D3F5DE8-773C-4FA9-8500-AE1451829E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63" r:id="rId1"/>
    <p:sldLayoutId id="2147485164" r:id="rId2"/>
    <p:sldLayoutId id="2147485165" r:id="rId3"/>
    <p:sldLayoutId id="2147485166" r:id="rId4"/>
    <p:sldLayoutId id="2147485167" r:id="rId5"/>
    <p:sldLayoutId id="2147485168" r:id="rId6"/>
    <p:sldLayoutId id="2147485169" r:id="rId7"/>
    <p:sldLayoutId id="2147485170" r:id="rId8"/>
    <p:sldLayoutId id="2147485171" r:id="rId9"/>
    <p:sldLayoutId id="2147485172" r:id="rId10"/>
    <p:sldLayoutId id="2147485173" r:id="rId11"/>
    <p:sldLayoutId id="2147485174" r:id="rId12"/>
    <p:sldLayoutId id="2147485150" r:id="rId13"/>
  </p:sldLayoutIdLst>
  <p:hf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Palatino Linotype" pitchFamily="18" charset="0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alatino Linotype" pitchFamily="18" charset="0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Palatino Linotype" pitchFamily="18" charset="0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Palatino Linotype" pitchFamily="18" charset="0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Palatino Linotype" pitchFamily="18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83532" y="2780928"/>
            <a:ext cx="8424936" cy="108012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Introduction for </a:t>
            </a:r>
            <a:b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Preference Optimization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41847" y="5589240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Reporter:  Bin Hong</a:t>
            </a:r>
            <a:endParaRPr lang="zh-CN" alt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E5EBA0-79D8-8723-08F0-1EFD63C5EA98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solidFill>
            <a:srgbClr val="6087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9673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2"/>
    </mc:Choice>
    <mc:Fallback xmlns="">
      <p:transition spd="slow" advTm="19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9B945-0EDA-9DC6-036A-02181EDEE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0E110-92EC-FBA7-5BC2-AFA4AFAA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Preference Optimization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AACCB8-FD46-EE10-B7BC-05B111AE6A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9C761BB7-DB83-CB61-0053-0EC1AE19B518}"/>
              </a:ext>
            </a:extLst>
          </p:cNvPr>
          <p:cNvSpPr txBox="1">
            <a:spLocks/>
          </p:cNvSpPr>
          <p:nvPr/>
        </p:nvSpPr>
        <p:spPr>
          <a:xfrm>
            <a:off x="335360" y="1044742"/>
            <a:ext cx="11665296" cy="550904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概述</a:t>
            </a:r>
            <a:endParaRPr lang="en-US" altLang="zh-CN" sz="28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优点：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DPO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有非常优雅的理论推导，如果方法有理论证明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/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实验验证，会很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solid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</a:t>
            </a:r>
            <a:b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对应地，写作难度大（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xxx-DPO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缺点：创新性弱，依赖论文写作；依赖超参；次优策略问题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DPO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的理论已经很完善，基于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DPO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做改动很难（像现在的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online-RL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一样）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大部分工作缺少理论验证，尤其是 </a:t>
            </a:r>
            <a:r>
              <a:rPr lang="en-US" altLang="zh-CN" sz="20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xxxPO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，大多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intuitive +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实验验证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依赖超参：超参非常影响模型表现以及会否训崩，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PO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方法固有的超参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+ </a:t>
            </a:r>
            <a:r>
              <a:rPr lang="en-US" altLang="zh-CN" sz="20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lr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次优策略：同步降低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chosen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和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rejected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回复的概率（部分情况下会导致掉点）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1ED01E-B8B3-D045-E03F-19E97FF8A44D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solidFill>
            <a:srgbClr val="6087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816692-4B93-3583-AFCE-51CA79BCC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4420872"/>
            <a:ext cx="5812851" cy="19704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3F5ACE-A402-83B2-D956-41E956515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272" y="4420872"/>
            <a:ext cx="5042312" cy="204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40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8B8D3-F711-923D-B8D1-7A65D264E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02B36-F23E-93A4-40CD-8D67C9AC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Preference Optimization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4CAF95-65A8-948C-21FD-C4173D78F7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E6CCFD31-E377-1B1A-75DB-01CEF7AC79F8}"/>
              </a:ext>
            </a:extLst>
          </p:cNvPr>
          <p:cNvSpPr txBox="1">
            <a:spLocks/>
          </p:cNvSpPr>
          <p:nvPr/>
        </p:nvSpPr>
        <p:spPr>
          <a:xfrm>
            <a:off x="335360" y="1044742"/>
            <a:ext cx="11665296" cy="550904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概述</a:t>
            </a:r>
            <a:endParaRPr lang="en-US" altLang="zh-CN" sz="28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优点：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DPO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有非常优雅的理论推导，如果方法有理论证明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/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实验验证，会很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solid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</a:t>
            </a:r>
            <a:b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对应地，写作难度大（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xxx-DPO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缺点：创新性弱，依赖论文写作；依赖超参；次优策略问题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DPO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的理论已经很完善，基于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DPO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做改动很难（像现在的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online-RL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一样）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大部分工作缺少理论验证，尤其是 </a:t>
            </a:r>
            <a:r>
              <a:rPr lang="en-US" altLang="zh-CN" sz="20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xxxPO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，大多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intuitive +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实验验证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依赖超参：超参非常影响模型表现以及会否训崩，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PO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方法固有的超参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+ </a:t>
            </a:r>
            <a:r>
              <a:rPr lang="en-US" altLang="zh-CN" sz="20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lr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次优策略：同步降低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chosen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和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rejected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回复的概率（部分情况下会导致掉点）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xxxPO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还有一些其他问题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策略崩塌：去除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ref model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objective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在没有约束的情况下不能训太多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step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帕累托边界上的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trade-off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：为解决次优策略问题引入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NLL loss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，但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NLL loss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不一定有益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与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online-RL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比效果往往会更差：可能需要适配特定任务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……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C37F44-779A-BA65-219C-A4F1EF9913E0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solidFill>
            <a:srgbClr val="6087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12276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E31F1-2FCC-8C8F-418F-9FCA48AFC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B44B2B-FC16-CFB0-86BE-BAABAB0F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Preference Optimization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E78937-BFE2-A30B-9CC9-655E7D5B1B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48E0494A-7D63-07C4-2309-F2BC4D3B7587}"/>
              </a:ext>
            </a:extLst>
          </p:cNvPr>
          <p:cNvSpPr txBox="1">
            <a:spLocks/>
          </p:cNvSpPr>
          <p:nvPr/>
        </p:nvSpPr>
        <p:spPr>
          <a:xfrm>
            <a:off x="335360" y="1044742"/>
            <a:ext cx="11665296" cy="550904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如何在 </a:t>
            </a: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online 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和 </a:t>
            </a: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offline </a:t>
            </a: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之间做选择？</a:t>
            </a: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(ICML’24)</a:t>
            </a:r>
            <a:endParaRPr lang="en-US" altLang="zh-CN" sz="16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On-policy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移动概率分布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负采样压低分布密度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88D9A4-5613-1441-E6FF-1E0B3D1E346A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solidFill>
            <a:srgbClr val="6087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A087BD-B4ED-A5E0-BEEA-016E0EFAC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2708920"/>
            <a:ext cx="8646967" cy="334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83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51DA6-9325-2376-AD29-1D0AE1946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2F72D-D179-CEF3-FBF3-315E5EE2187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F72064E-E110-D821-8852-F32A7B5D5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3802FF2F-371C-5C68-F351-E5E056169B19}"/>
              </a:ext>
            </a:extLst>
          </p:cNvPr>
          <p:cNvSpPr txBox="1">
            <a:spLocks/>
          </p:cNvSpPr>
          <p:nvPr/>
        </p:nvSpPr>
        <p:spPr>
          <a:xfrm>
            <a:off x="407368" y="1044742"/>
            <a:ext cx="11056499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Alignment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对齐人类的偏好，比如：安全、风格、价值观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8A3C5A-8F59-FB24-BF19-A8BB974D284A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8545E1D9-227B-CAE7-957C-AB09CEE88F5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Preference Optimization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890A26-7449-B013-94FD-0650B588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2363494"/>
            <a:ext cx="4258117" cy="39121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EDDA80-C467-C09A-BF21-0C9E1DE54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2361737"/>
            <a:ext cx="3851395" cy="39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9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B46B2D-6BD7-4B66-84F1-EF105D3A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Preference Optimization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978CF2-1DEC-4311-9EAA-29AD43BC33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365E641C-961C-4723-8732-4D4B404541BE}"/>
              </a:ext>
            </a:extLst>
          </p:cNvPr>
          <p:cNvSpPr txBox="1">
            <a:spLocks/>
          </p:cNvSpPr>
          <p:nvPr/>
        </p:nvSpPr>
        <p:spPr>
          <a:xfrm>
            <a:off x="407368" y="1124744"/>
            <a:ext cx="11056499" cy="47685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RLHF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经典方法：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RLHF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Pipeline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排序数据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训练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 Model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利用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执行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PPO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缺点：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依赖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 model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的质量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PPO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训练流程复杂且不稳定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计算资源需求高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C7F2B2-70EA-FB0A-319A-14A841A5CB7F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solidFill>
            <a:srgbClr val="6087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42AA5D-AF7F-77C6-28F7-3DB0389E2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0" y="1143502"/>
            <a:ext cx="5328592" cy="31878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02E988D-D4FD-10AF-D463-8B126E9EE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4350118"/>
            <a:ext cx="4274482" cy="21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43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04C88-77AF-87BB-4A31-B9D8B7DB6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8518F5-149F-DB42-AB9B-4B8963D1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Preference Optimization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8545DA4-4C9F-900B-C22F-ADEC849199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A7DB44E9-D3C0-33AD-1C1C-5A7072EE1F16}"/>
              </a:ext>
            </a:extLst>
          </p:cNvPr>
          <p:cNvSpPr txBox="1">
            <a:spLocks/>
          </p:cNvSpPr>
          <p:nvPr/>
        </p:nvSpPr>
        <p:spPr>
          <a:xfrm>
            <a:off x="407368" y="1124744"/>
            <a:ext cx="11056499" cy="47685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RLHF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缺点：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依赖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 model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的质量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PPO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训练流程复杂且不稳定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计算资源需求高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C75221-208A-FC8E-2B71-498D0EF817D3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solidFill>
            <a:srgbClr val="6087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8925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7567B-D0F3-7CE9-6E53-31811107E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43C5B-6722-AB00-D1CD-BD1287A6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Preference Optimization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2EBB75-7662-7375-B2A2-0552158AF5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B744C473-C6F9-3F3E-B6B1-FC147D888A5F}"/>
              </a:ext>
            </a:extLst>
          </p:cNvPr>
          <p:cNvSpPr txBox="1">
            <a:spLocks/>
          </p:cNvSpPr>
          <p:nvPr/>
        </p:nvSpPr>
        <p:spPr>
          <a:xfrm>
            <a:off x="407368" y="1124744"/>
            <a:ext cx="11056499" cy="47685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Offline DPO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将经典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RLHF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转化为端到端的优化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898C495-CC4B-4F8D-71DA-4BF3796EC406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solidFill>
            <a:srgbClr val="6087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2F642C-1089-E19E-AADE-C61F6D54B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617" y="980728"/>
            <a:ext cx="5981652" cy="53458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F0B492-EE64-42BC-7483-DA0CCACC1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48" y="2140581"/>
            <a:ext cx="4571683" cy="429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71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727BA-254E-2977-9B71-C4A97D022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433AA-7566-C316-D1B2-FE085B468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Preference Optimization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EFBA6F-0044-078B-2D65-66C1BE2A74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920052A-05CD-E9F0-5A51-2B6AD50A9CF4}"/>
              </a:ext>
            </a:extLst>
          </p:cNvPr>
          <p:cNvSpPr txBox="1">
            <a:spLocks/>
          </p:cNvSpPr>
          <p:nvPr/>
        </p:nvSpPr>
        <p:spPr>
          <a:xfrm>
            <a:off x="407368" y="1124744"/>
            <a:ext cx="11056499" cy="47685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Offline DPO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通过理论推导将经典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RLHF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转化为端到端的优化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DPO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大幅度简化了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RLHF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流程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后续一系列工作基于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DPO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进行改动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……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大致分成三类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xxx-DPO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：改动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DPO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本身，比如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beta-DPO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（自适应的超参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beta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xxx PO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：改动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objective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，比如 </a:t>
            </a:r>
            <a:r>
              <a:rPr lang="en-US" altLang="zh-CN" sz="20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SimPO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其他：不属于上面两类的变体，比如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SPIN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self-play fine-tuning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593D6C-F7CD-F569-345B-60E1C0C6C6AE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solidFill>
            <a:srgbClr val="6087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6532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44040-71D5-B2C9-D8F1-11BB955C1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D2B0D-BC37-D5D1-6442-283D529E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Preference Optimization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960F62-D462-10EE-A18E-2F2B4E344B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38931B82-3744-D23A-F45B-1D5680C5E57A}"/>
              </a:ext>
            </a:extLst>
          </p:cNvPr>
          <p:cNvSpPr txBox="1">
            <a:spLocks/>
          </p:cNvSpPr>
          <p:nvPr/>
        </p:nvSpPr>
        <p:spPr>
          <a:xfrm>
            <a:off x="407368" y="1124744"/>
            <a:ext cx="11665296" cy="47685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xxx-DPO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改进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DPO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存在的问题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对超参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beta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非常敏感：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beta-DPO (NIPS’24)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对数据噪声敏感：</a:t>
            </a:r>
            <a:r>
              <a:rPr lang="en-US" altLang="zh-CN" sz="20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Dr.DPO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(ICLR’25)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隐式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建模与实际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的偏差：</a:t>
            </a:r>
            <a:r>
              <a:rPr lang="en-US" altLang="zh-CN" sz="20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cal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-DPO (NIPS’24),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DPO with an offset (ACL’24 findings)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普遍非常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solid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，有理论证明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/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实验验证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marL="457200" lvl="1" indent="0">
              <a:buClr>
                <a:srgbClr val="004586"/>
              </a:buClr>
              <a:buSzPct val="70000"/>
              <a:buNone/>
            </a:pP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4914252-9A5F-5AC6-AC8D-864E0B936623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solidFill>
            <a:srgbClr val="6087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E05071-C56E-5F9F-D6EF-7DD5BB853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363" y="3717032"/>
            <a:ext cx="7175274" cy="250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40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D5328-FD23-136C-2290-B52C51F75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DAE76-1458-FA45-C96C-F508FEB5D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Preference Optimization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C9208CB-A1D4-0327-6AA6-B409219B2A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56FA0C0F-2AF7-B830-D86B-396A64DE638F}"/>
              </a:ext>
            </a:extLst>
          </p:cNvPr>
          <p:cNvSpPr txBox="1">
            <a:spLocks/>
          </p:cNvSpPr>
          <p:nvPr/>
        </p:nvSpPr>
        <p:spPr>
          <a:xfrm>
            <a:off x="407368" y="1124744"/>
            <a:ext cx="11665296" cy="47685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xxxPO</a:t>
            </a:r>
            <a:endParaRPr lang="en-US" altLang="zh-CN" sz="28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基于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BT loss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设计新的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objective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SimPO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(NIPS’24)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SimPER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(ICLR’25)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…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刷榜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AlpacaEval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2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MT-Bench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Arena Hard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AE0AAC0-8B68-957A-9F12-A2E2D19ED41D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solidFill>
            <a:srgbClr val="6087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91DBCC-7C54-19E4-99C6-62606E4E4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1196752"/>
            <a:ext cx="5616624" cy="40795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C504ED2-D936-F0AF-21AC-14BCD6CD5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5335643"/>
            <a:ext cx="4965801" cy="7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5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B98DF-1B8A-2A96-039D-69953BA61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58AA9-09C6-75F3-A286-B48FA7F8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Preference Optimization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3F8C4D-65DA-BE50-480C-DD5B4A048E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D1D4844C-96DE-36E5-59C0-AEA69D81E386}"/>
              </a:ext>
            </a:extLst>
          </p:cNvPr>
          <p:cNvSpPr txBox="1">
            <a:spLocks/>
          </p:cNvSpPr>
          <p:nvPr/>
        </p:nvSpPr>
        <p:spPr>
          <a:xfrm>
            <a:off x="407368" y="1124744"/>
            <a:ext cx="11665296" cy="47685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其他变体</a:t>
            </a:r>
            <a:endParaRPr lang="en-US" altLang="zh-CN" sz="28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基于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DPO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的逻辑 设计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…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18A9957-762C-F6B9-FFCF-414CA9ED3EBE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solidFill>
            <a:srgbClr val="6087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FC0682-F1EF-4991-D566-8F7440E9C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720" y="2209625"/>
            <a:ext cx="5832648" cy="392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098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1048"/>
  <p:tag name="MH_SECTIONID" val="1049,1050,1051,1052,1053,"/>
</p:tagLst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B6230063-7367-4C8A-A3DC-93734ABDE81A}" vid="{2FB61EE6-B099-4A8F-9CC7-95AE9E9E807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41883</TotalTime>
  <Words>1071</Words>
  <Application>Microsoft Office PowerPoint</Application>
  <PresentationFormat>宽屏</PresentationFormat>
  <Paragraphs>123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微软雅黑</vt:lpstr>
      <vt:lpstr>Arial</vt:lpstr>
      <vt:lpstr>Calibri</vt:lpstr>
      <vt:lpstr>Calibri Light</vt:lpstr>
      <vt:lpstr>Palatino Linotype</vt:lpstr>
      <vt:lpstr>Times New Roman</vt:lpstr>
      <vt:lpstr>Wingdings</vt:lpstr>
      <vt:lpstr>主题1</vt:lpstr>
      <vt:lpstr>Brief Introduction for  Preference Optimization </vt:lpstr>
      <vt:lpstr>概览</vt:lpstr>
      <vt:lpstr>Preference Optimization</vt:lpstr>
      <vt:lpstr>Preference Optimization</vt:lpstr>
      <vt:lpstr>Preference Optimization</vt:lpstr>
      <vt:lpstr>Preference Optimization</vt:lpstr>
      <vt:lpstr>Preference Optimization</vt:lpstr>
      <vt:lpstr>Preference Optimization</vt:lpstr>
      <vt:lpstr>Preference Optimization</vt:lpstr>
      <vt:lpstr>Preference Optimization</vt:lpstr>
      <vt:lpstr>Preference Optimization</vt:lpstr>
      <vt:lpstr>Preference Optimization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hbin</dc:creator>
  <cp:lastModifiedBy>Yukikawa Aisaka</cp:lastModifiedBy>
  <cp:revision>2676</cp:revision>
  <cp:lastPrinted>2019-11-30T04:11:34Z</cp:lastPrinted>
  <dcterms:created xsi:type="dcterms:W3CDTF">2014-09-07T08:02:57Z</dcterms:created>
  <dcterms:modified xsi:type="dcterms:W3CDTF">2025-06-19T16:21:48Z</dcterms:modified>
</cp:coreProperties>
</file>